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86" r:id="rId3"/>
    <p:sldId id="316" r:id="rId4"/>
    <p:sldId id="315" r:id="rId5"/>
    <p:sldId id="313" r:id="rId6"/>
    <p:sldId id="311" r:id="rId7"/>
    <p:sldId id="312" r:id="rId8"/>
    <p:sldId id="290" r:id="rId9"/>
    <p:sldId id="273" r:id="rId10"/>
    <p:sldId id="314" r:id="rId11"/>
    <p:sldId id="302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3E6F5"/>
    <a:srgbClr val="3399FF"/>
    <a:srgbClr val="0066FF"/>
    <a:srgbClr val="FF6699"/>
    <a:srgbClr val="0000BA"/>
    <a:srgbClr val="4DD01A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03" autoAdjust="0"/>
  </p:normalViewPr>
  <p:slideViewPr>
    <p:cSldViewPr>
      <p:cViewPr varScale="1">
        <p:scale>
          <a:sx n="53" d="100"/>
          <a:sy n="53" d="100"/>
        </p:scale>
        <p:origin x="119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B4B4A-7A18-45DB-8F85-F54479427BBF}" type="datetimeFigureOut">
              <a:rPr lang="en-AU" smtClean="0"/>
              <a:t>27/05/2017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1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8830010"/>
            <a:ext cx="2972547" cy="466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28A7-DAFF-4879-92C7-5C59F9D12D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43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7F9DA-8906-485C-B51B-E955DD5B22FD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33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F5D00-38AB-4E1A-85FF-C7BB736733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57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0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endParaRPr lang="en-AU" altLang="en-US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2248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2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9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81050"/>
            <a:ext cx="5200650" cy="3900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GB" altLang="en-US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2136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4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1538" y="407988"/>
            <a:ext cx="5113337" cy="383381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870" tIns="46435" rIns="92870" bIns="46435"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5453" y="8839055"/>
            <a:ext cx="2980556" cy="42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19" tIns="0" rIns="19219" bIns="0" anchor="b"/>
          <a:lstStyle/>
          <a:p>
            <a:pPr algn="r" defTabSz="877833" eaLnBrk="0" hangingPunct="0"/>
            <a:fld id="{C0635806-40FC-45B3-8E07-3CC91732D292}" type="slidenum">
              <a:rPr lang="en-GB" sz="1000" i="1"/>
              <a:pPr algn="r" defTabSz="877833" eaLnBrk="0" hangingPunct="0"/>
              <a:t>9</a:t>
            </a:fld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08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13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9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21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15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48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6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4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6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52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54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5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2A23-F96E-4E45-8094-75C146FF05CF}" type="datetimeFigureOut">
              <a:rPr lang="en-GB" smtClean="0"/>
              <a:pPr/>
              <a:t>27/05/2017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941C-C095-47AF-A658-C63B1DFB6F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512" y="-189779"/>
            <a:ext cx="9144000" cy="6972828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488785"/>
            <a:ext cx="9177030" cy="539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0" y="6516052"/>
            <a:ext cx="9325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600" dirty="0">
                <a:latin typeface="Myriad Pro" pitchFamily="34" charset="0"/>
              </a:rPr>
              <a:t>Fuente: </a:t>
            </a:r>
            <a:r>
              <a:rPr lang="en-US" altLang="en-US" sz="1600" dirty="0" err="1">
                <a:latin typeface="Myriad Pro" pitchFamily="34" charset="0"/>
              </a:rPr>
              <a:t>Adaptado</a:t>
            </a:r>
            <a:r>
              <a:rPr lang="en-US" altLang="en-US" sz="1600" dirty="0">
                <a:latin typeface="Myriad Pro" pitchFamily="34" charset="0"/>
              </a:rPr>
              <a:t> de FAO EAF Nansen Project </a:t>
            </a:r>
            <a:endParaRPr lang="en-AU" altLang="en-US" sz="1600" dirty="0">
              <a:latin typeface="Myriad Pro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9592" y="188640"/>
            <a:ext cx="7966913" cy="15563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Pesquerías</a:t>
            </a:r>
            <a:r>
              <a:rPr lang="en-US" sz="4000" b="1" dirty="0" err="1">
                <a:solidFill>
                  <a:srgbClr val="ED7D31"/>
                </a:solidFill>
                <a:latin typeface="Wingdings 3" charset="2"/>
                <a:ea typeface="+mj-ea"/>
                <a:cs typeface="Wingdings 3" charset="2"/>
              </a:rPr>
              <a:t>a</a:t>
            </a:r>
            <a:r>
              <a:rPr lang="en-US" sz="4000" b="1" dirty="0">
                <a:solidFill>
                  <a:srgbClr val="ED7D31"/>
                </a:solidFill>
                <a:latin typeface="Myriad Pro"/>
                <a:ea typeface="+mj-ea"/>
                <a:cs typeface="Myriad Pro"/>
              </a:rPr>
              <a:t> </a:t>
            </a:r>
            <a:r>
              <a:rPr lang="en-US" sz="4000" b="1" dirty="0" err="1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Ecosistemas</a:t>
            </a:r>
            <a:r>
              <a:rPr lang="en-US" sz="4000" b="1" dirty="0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…</a:t>
            </a:r>
          </a:p>
          <a:p>
            <a:pPr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            </a:t>
            </a:r>
            <a:r>
              <a:rPr lang="en-US" sz="3600" b="1" dirty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vista general</a:t>
            </a:r>
            <a:endParaRPr lang="en-US" sz="36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40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80763" y="2780928"/>
            <a:ext cx="1987896" cy="3005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20" tIns="104310" rIns="208620" bIns="104310" rtlCol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cre-Bold" panose="00000800000000000000" pitchFamily="2" charset="0"/>
              </a:rPr>
              <a:t>FINANCIAMIENTO</a:t>
            </a:r>
            <a:endParaRPr lang="th-TH" sz="1400" b="1" dirty="0">
              <a:solidFill>
                <a:schemeClr val="tx1"/>
              </a:solidFill>
              <a:latin typeface="Acre-Bold" panose="000008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25511" y="85628"/>
            <a:ext cx="6818897" cy="5794146"/>
            <a:chOff x="1425511" y="303342"/>
            <a:chExt cx="6818897" cy="5794146"/>
          </a:xfrm>
        </p:grpSpPr>
        <p:sp>
          <p:nvSpPr>
            <p:cNvPr id="29" name="Rounded Rectangle 28"/>
            <p:cNvSpPr/>
            <p:nvPr/>
          </p:nvSpPr>
          <p:spPr>
            <a:xfrm>
              <a:off x="6684001" y="2960650"/>
              <a:ext cx="1560407" cy="32602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CUMPLIMIENTO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425511" y="899175"/>
              <a:ext cx="6336704" cy="4464496"/>
            </a:xfrm>
            <a:prstGeom prst="triangle">
              <a:avLst/>
            </a:prstGeom>
            <a:solidFill>
              <a:srgbClr val="397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dirty="0"/>
            </a:p>
          </p:txBody>
        </p:sp>
        <p:sp>
          <p:nvSpPr>
            <p:cNvPr id="6" name="Down Arrow 5"/>
            <p:cNvSpPr/>
            <p:nvPr/>
          </p:nvSpPr>
          <p:spPr>
            <a:xfrm rot="8738829">
              <a:off x="6244343" y="303342"/>
              <a:ext cx="618240" cy="5352711"/>
            </a:xfrm>
            <a:prstGeom prst="downArrow">
              <a:avLst>
                <a:gd name="adj1" fmla="val 39163"/>
                <a:gd name="adj2" fmla="val 5152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" name="Down Arrow 6"/>
            <p:cNvSpPr/>
            <p:nvPr/>
          </p:nvSpPr>
          <p:spPr>
            <a:xfrm rot="12963170">
              <a:off x="2293830" y="341623"/>
              <a:ext cx="618240" cy="5352711"/>
            </a:xfrm>
            <a:prstGeom prst="downArrow">
              <a:avLst>
                <a:gd name="adj1" fmla="val 39163"/>
                <a:gd name="adj2" fmla="val 515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dirty="0"/>
            </a:p>
          </p:txBody>
        </p:sp>
        <p:sp>
          <p:nvSpPr>
            <p:cNvPr id="8" name="TextBox 7"/>
            <p:cNvSpPr txBox="1"/>
            <p:nvPr/>
          </p:nvSpPr>
          <p:spPr>
            <a:xfrm rot="3351423">
              <a:off x="5029833" y="2962147"/>
              <a:ext cx="3270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latin typeface="Acre-Bold" panose="00000800000000000000" pitchFamily="2" charset="0"/>
                  <a:cs typeface="Arial" panose="020B0604020202020204" pitchFamily="34" charset="0"/>
                </a:rPr>
                <a:t>DECISIONES   </a:t>
              </a:r>
              <a:r>
                <a:rPr lang="es-MX" sz="1600" b="1" dirty="0" smtClean="0">
                  <a:latin typeface="Acre-Bold" panose="00000800000000000000" pitchFamily="2" charset="0"/>
                  <a:cs typeface="Arial" panose="020B0604020202020204" pitchFamily="34" charset="0"/>
                </a:rPr>
                <a:t>  </a:t>
              </a:r>
              <a:r>
                <a:rPr lang="es-MX" sz="1600" b="1" dirty="0" smtClean="0">
                  <a:latin typeface="Acre-Bold" panose="00000800000000000000" pitchFamily="2" charset="0"/>
                  <a:cs typeface="Arial" panose="020B0604020202020204" pitchFamily="34" charset="0"/>
                </a:rPr>
                <a:t>INFORMADAS</a:t>
              </a:r>
              <a:endParaRPr lang="es-MX" sz="1600" b="1" dirty="0">
                <a:latin typeface="Acre-Bold" panose="000008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8372906">
              <a:off x="1708313" y="2871089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latin typeface="Acre-Bold" panose="00000800000000000000" pitchFamily="2" charset="0"/>
                  <a:cs typeface="Arial" panose="020B0604020202020204" pitchFamily="34" charset="0"/>
                </a:rPr>
                <a:t>PARTICIPACIÓN</a:t>
              </a:r>
              <a:endParaRPr lang="es-MX" sz="1600" b="1" dirty="0">
                <a:latin typeface="Acre-Bold" panose="000008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123" y="1772816"/>
              <a:ext cx="147348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bg1"/>
                  </a:solidFill>
                  <a:latin typeface="Acre-Bold" panose="00000800000000000000" pitchFamily="2" charset="0"/>
                </a:rPr>
                <a:t>VISIÓN</a:t>
              </a:r>
            </a:p>
            <a:p>
              <a:pPr algn="ctr"/>
              <a:endParaRPr lang="es-MX" sz="800" dirty="0" smtClean="0">
                <a:solidFill>
                  <a:schemeClr val="bg1"/>
                </a:solidFill>
                <a:latin typeface="Acre-Bold" panose="00000800000000000000" pitchFamily="2" charset="0"/>
              </a:endParaRPr>
            </a:p>
            <a:p>
              <a:pPr algn="ctr"/>
              <a:r>
                <a:rPr lang="es-MX" sz="2800" b="1" dirty="0" smtClean="0">
                  <a:solidFill>
                    <a:schemeClr val="bg1"/>
                  </a:solidFill>
                  <a:latin typeface="Acre-Bold" panose="00000800000000000000" pitchFamily="2" charset="0"/>
                </a:rPr>
                <a:t>METAS</a:t>
              </a:r>
              <a:endParaRPr lang="es-MX" sz="2800" b="1" dirty="0">
                <a:solidFill>
                  <a:schemeClr val="bg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18699" y="3453623"/>
              <a:ext cx="1116000" cy="5754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OBJETIVO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2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07961" y="3453624"/>
              <a:ext cx="1116000" cy="57548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OBJETIVO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3</a:t>
              </a:r>
              <a:endParaRPr lang="es-MX" sz="1400" b="1" dirty="0">
                <a:solidFill>
                  <a:schemeClr val="tx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29437" y="3453624"/>
              <a:ext cx="1116000" cy="57548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OBJETIVO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1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82946" y="4149080"/>
              <a:ext cx="1440000" cy="85620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INDICADOR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&amp;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PUNTO DE REFERENCIA</a:t>
              </a:r>
              <a:endParaRPr lang="es-MX" sz="1400" b="1" dirty="0">
                <a:solidFill>
                  <a:schemeClr val="tx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58119" y="4151492"/>
              <a:ext cx="1440000" cy="8562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INDICADOR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&amp;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PUNTO DE REFERENCIA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61774" y="4151492"/>
              <a:ext cx="1386000" cy="8562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INDICADOR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&amp;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PUNTO DE REFERENCIA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20778" y="5820663"/>
              <a:ext cx="2951602" cy="126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>
                <a:solidFill>
                  <a:schemeClr val="tx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2501823" y="5459278"/>
              <a:ext cx="972000" cy="28803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>
                <a:solidFill>
                  <a:schemeClr val="tx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378533" y="5669839"/>
              <a:ext cx="1185355" cy="42764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ACCIONES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rot="16200000">
              <a:off x="5742185" y="5459278"/>
              <a:ext cx="972000" cy="28803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>
                <a:solidFill>
                  <a:schemeClr val="tx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652120" y="5669839"/>
              <a:ext cx="1185355" cy="42764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Acre-Bold" panose="00000800000000000000" pitchFamily="2" charset="0"/>
                </a:rPr>
                <a:t>ACCIONES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4110579" y="5459278"/>
              <a:ext cx="972000" cy="288033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0">
                <a:solidFill>
                  <a:schemeClr val="tx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01185" y="5669839"/>
              <a:ext cx="1185355" cy="4276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tx1"/>
                  </a:solidFill>
                  <a:latin typeface="Acre-Bold" panose="00000800000000000000" pitchFamily="2" charset="0"/>
                </a:rPr>
                <a:t>ACCIONES</a:t>
              </a:r>
              <a:endParaRPr lang="es-MX" sz="1400" b="1" dirty="0">
                <a:solidFill>
                  <a:schemeClr val="tx1"/>
                </a:solidFill>
                <a:latin typeface="Acre-Bold" panose="00000800000000000000" pitchFamily="2" charset="0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12963170">
              <a:off x="2293829" y="341624"/>
              <a:ext cx="618240" cy="5352711"/>
            </a:xfrm>
            <a:prstGeom prst="downArrow">
              <a:avLst>
                <a:gd name="adj1" fmla="val 39163"/>
                <a:gd name="adj2" fmla="val 515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8372906">
              <a:off x="1708312" y="2871090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latin typeface="Acre-Bold" panose="00000800000000000000" pitchFamily="2" charset="0"/>
                  <a:cs typeface="Arial" panose="020B0604020202020204" pitchFamily="34" charset="0"/>
                </a:rPr>
                <a:t>PARTICIPACIÓN</a:t>
              </a:r>
              <a:endParaRPr lang="es-MX" sz="1600" b="1" dirty="0">
                <a:latin typeface="Acre-Bold" panose="000008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8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052736"/>
            <a:ext cx="8458201" cy="4952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35FF4E"/>
              </a:buClr>
              <a:buSzPct val="100000"/>
            </a:pPr>
            <a:r>
              <a:rPr lang="en-US" sz="3200" b="1" dirty="0" smtClean="0">
                <a:latin typeface="Myriad Pro"/>
                <a:cs typeface="Myriad Pro"/>
              </a:rPr>
              <a:t>Plan EEMP para la UMP XXXX</a:t>
            </a:r>
          </a:p>
          <a:p>
            <a:pPr algn="l">
              <a:buClr>
                <a:srgbClr val="35FF4E"/>
              </a:buClr>
              <a:buSzPct val="100000"/>
            </a:pPr>
            <a:endParaRPr lang="en-US" sz="2400" b="1" dirty="0"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1.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Visión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1)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2.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Antecedentes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	(Paso 1)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3.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Principales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amenzas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y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problemas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2)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4.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Metas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de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manejo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2)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5.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Objetivos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indicadores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y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puntos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de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referencia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6.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Acciones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de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manejo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7.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Cumplimiento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8.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Necesidades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de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datos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e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información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3).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9. 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Financiamiento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(Paso 3)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  <a:p>
            <a:pPr algn="l">
              <a:lnSpc>
                <a:spcPts val="3500"/>
              </a:lnSpc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10.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Revisión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del plan –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frecuencia</a:t>
            </a:r>
            <a:r>
              <a:rPr lang="en-US" sz="2400" b="1" dirty="0" smtClean="0">
                <a:solidFill>
                  <a:schemeClr val="tx2"/>
                </a:solidFill>
                <a:latin typeface="Myriad Pro"/>
                <a:cs typeface="Myriad Pro"/>
              </a:rPr>
              <a:t> de </a:t>
            </a:r>
            <a:r>
              <a:rPr lang="en-US" sz="2400" b="1" dirty="0" err="1" smtClean="0">
                <a:solidFill>
                  <a:schemeClr val="tx2"/>
                </a:solidFill>
                <a:latin typeface="Myriad Pro"/>
                <a:cs typeface="Myriad Pro"/>
              </a:rPr>
              <a:t>revisiones</a:t>
            </a:r>
            <a:endParaRPr lang="en-US" sz="2400" b="1" dirty="0"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290598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Esquema</a:t>
            </a:r>
            <a:r>
              <a:rPr lang="en-US" b="1" dirty="0" smtClean="0">
                <a:solidFill>
                  <a:srgbClr val="0000BA"/>
                </a:solidFill>
                <a:latin typeface="Myriad Pro"/>
                <a:cs typeface="Myriad Pro"/>
              </a:rPr>
              <a:t> del plan EEMP</a:t>
            </a:r>
            <a:endParaRPr lang="en-US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57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72572"/>
            <a:ext cx="9144000" cy="6930572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81139"/>
            <a:ext cx="7772400" cy="109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00BA"/>
                </a:solidFill>
                <a:latin typeface="Myriad Pro"/>
                <a:cs typeface="Myriad Pro"/>
              </a:rPr>
              <a:t>Desarrollo</a:t>
            </a:r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  <a:r>
              <a:rPr lang="en-US" sz="4800" b="1" dirty="0" err="1">
                <a:solidFill>
                  <a:srgbClr val="0000BA"/>
                </a:solidFill>
                <a:latin typeface="Myriad Pro"/>
                <a:cs typeface="Myriad Pro"/>
              </a:rPr>
              <a:t>Sustentable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68" y="4981338"/>
            <a:ext cx="8741264" cy="3209283"/>
          </a:xfrm>
        </p:spPr>
        <p:txBody>
          <a:bodyPr anchor="t">
            <a:noAutofit/>
          </a:bodyPr>
          <a:lstStyle/>
          <a:p>
            <a:r>
              <a:rPr lang="es-MX" sz="2600" dirty="0" smtClean="0">
                <a:solidFill>
                  <a:srgbClr val="0000BA"/>
                </a:solidFill>
                <a:latin typeface="Myriad Pro"/>
                <a:cs typeface="Myriad Pro"/>
              </a:rPr>
              <a:t>"</a:t>
            </a:r>
            <a:r>
              <a:rPr lang="es-MX" sz="2600" dirty="0">
                <a:solidFill>
                  <a:srgbClr val="0000BA"/>
                </a:solidFill>
                <a:latin typeface="Myriad Pro"/>
                <a:cs typeface="Myriad Pro"/>
              </a:rPr>
              <a:t>Desarrollo que satisfaga las necesidades del presente sin comprometer la capacidad de las generaciones futuras de satisfacer sus propias necesidades".</a:t>
            </a:r>
            <a:r>
              <a:rPr lang="en-US" sz="2600" dirty="0" smtClean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2600" dirty="0" smtClean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US" sz="28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2800" dirty="0">
                <a:solidFill>
                  <a:srgbClr val="0000BA"/>
                </a:solidFill>
                <a:latin typeface="Myriad Pro"/>
                <a:cs typeface="Myriad Pro"/>
              </a:rPr>
            </a:br>
            <a:endParaRPr lang="en-US" sz="2800" i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9" name="Picture 8" descr="SCALE_gray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9990"/>
            <a:ext cx="4896544" cy="37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048799" y="3242506"/>
            <a:ext cx="1629991" cy="2215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0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BIENESTAR HUMANO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902207" y="4243941"/>
            <a:ext cx="3195569" cy="30777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kern="0" spc="100" dirty="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rPr>
              <a:t>PARA FUTURAS GENERACIONES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6190" y="1442706"/>
            <a:ext cx="2727605" cy="27699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kern="0" spc="150" dirty="0">
                <a:solidFill>
                  <a:srgbClr val="FFDA3E"/>
                </a:solidFill>
                <a:latin typeface="Arial Narrow"/>
                <a:cs typeface="Arial Narrow"/>
              </a:rPr>
              <a:t>BUENA GOBERNANZA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185800" y="3239722"/>
            <a:ext cx="1936272" cy="2215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05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BIENESTAR ECOLÓGICO</a:t>
            </a:r>
          </a:p>
        </p:txBody>
      </p:sp>
    </p:spTree>
    <p:extLst>
      <p:ext uri="{BB962C8B-B14F-4D97-AF65-F5344CB8AC3E}">
        <p14:creationId xmlns:p14="http://schemas.microsoft.com/office/powerpoint/2010/main" val="18678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s_se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91964"/>
            <a:ext cx="9144000" cy="5666036"/>
          </a:xfrm>
          <a:prstGeom prst="rect">
            <a:avLst/>
          </a:prstGeom>
        </p:spPr>
      </p:pic>
      <p:pic>
        <p:nvPicPr>
          <p:cNvPr id="22" name="Picture 21" descr="tuna_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542" y="4472093"/>
            <a:ext cx="3794357" cy="2851460"/>
          </a:xfrm>
          <a:prstGeom prst="rect">
            <a:avLst/>
          </a:prstGeom>
        </p:spPr>
      </p:pic>
      <p:pic>
        <p:nvPicPr>
          <p:cNvPr id="20" name="Picture 19" descr="tuna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81" y="4692155"/>
            <a:ext cx="3803678" cy="2858465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5914" y="234330"/>
            <a:ext cx="9125747" cy="750455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4000" b="1" dirty="0" err="1">
                <a:solidFill>
                  <a:srgbClr val="3366CC"/>
                </a:solidFill>
                <a:latin typeface="Myriad Pro" pitchFamily="34" charset="0"/>
              </a:rPr>
              <a:t>Principios</a:t>
            </a:r>
            <a:r>
              <a:rPr lang="en-US" altLang="en-US" sz="4000" b="1" dirty="0">
                <a:solidFill>
                  <a:srgbClr val="3366CC"/>
                </a:solidFill>
                <a:latin typeface="Myriad Pro" pitchFamily="34" charset="0"/>
              </a:rPr>
              <a:t> clave del EEMP</a:t>
            </a:r>
          </a:p>
        </p:txBody>
      </p:sp>
      <p:pic>
        <p:nvPicPr>
          <p:cNvPr id="31" name="Picture 30" descr="ta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6710">
            <a:off x="82868" y="1878923"/>
            <a:ext cx="2973173" cy="1239406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 rot="20541457">
            <a:off x="179049" y="1949912"/>
            <a:ext cx="2899441" cy="1285980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1. Buena </a:t>
            </a:r>
            <a:r>
              <a:rPr lang="en-US" altLang="en-US" sz="1800" b="1" dirty="0" err="1">
                <a:solidFill>
                  <a:srgbClr val="FFFFFF"/>
                </a:solidFill>
                <a:latin typeface="Arial Narrow"/>
                <a:cs typeface="Arial Narrow"/>
              </a:rPr>
              <a:t>gobernanza</a:t>
            </a:r>
            <a:endParaRPr lang="en-US" altLang="en-US" sz="18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5955695" y="5301208"/>
            <a:ext cx="2934181" cy="780329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7. </a:t>
            </a:r>
            <a:r>
              <a:rPr lang="en-US" altLang="en-US" sz="1800" b="1" dirty="0" err="1">
                <a:solidFill>
                  <a:srgbClr val="FFFFFF"/>
                </a:solidFill>
                <a:latin typeface="Arial Narrow"/>
                <a:cs typeface="Arial Narrow"/>
              </a:rPr>
              <a:t>Enfoque</a:t>
            </a: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 Narrow"/>
                <a:cs typeface="Arial Narrow"/>
              </a:rPr>
              <a:t>precautorio</a:t>
            </a:r>
            <a:endParaRPr lang="en-US" altLang="en-US" sz="18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1367682" y="5579196"/>
            <a:ext cx="2972436" cy="707065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6. </a:t>
            </a:r>
            <a:r>
              <a:rPr lang="en-US" altLang="en-US" sz="1800" b="1" dirty="0" err="1">
                <a:solidFill>
                  <a:srgbClr val="FFFFFF"/>
                </a:solidFill>
                <a:latin typeface="Arial Narrow"/>
                <a:cs typeface="Arial Narrow"/>
              </a:rPr>
              <a:t>Manejo</a:t>
            </a:r>
            <a:r>
              <a: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altLang="en-US" sz="1800" b="1" dirty="0" err="1">
                <a:solidFill>
                  <a:srgbClr val="FFFFFF"/>
                </a:solidFill>
                <a:latin typeface="Arial Narrow"/>
                <a:cs typeface="Arial Narrow"/>
              </a:rPr>
              <a:t>adaptativo</a:t>
            </a:r>
            <a:endParaRPr lang="en-US" altLang="en-US" sz="18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9182" y="2774823"/>
            <a:ext cx="3519861" cy="2645176"/>
            <a:chOff x="4671442" y="2315327"/>
            <a:chExt cx="3526901" cy="3526901"/>
          </a:xfrm>
        </p:grpSpPr>
        <p:pic>
          <p:nvPicPr>
            <p:cNvPr id="4" name="Picture 3" descr="jack3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6495">
              <a:off x="4671442" y="2315327"/>
              <a:ext cx="3526901" cy="3526901"/>
            </a:xfrm>
            <a:prstGeom prst="rect">
              <a:avLst/>
            </a:prstGeom>
          </p:spPr>
        </p:pic>
        <p:sp>
          <p:nvSpPr>
            <p:cNvPr id="15" name="Content Placeholder 4"/>
            <p:cNvSpPr txBox="1">
              <a:spLocks/>
            </p:cNvSpPr>
            <p:nvPr/>
          </p:nvSpPr>
          <p:spPr bwMode="auto">
            <a:xfrm>
              <a:off x="5395203" y="3330735"/>
              <a:ext cx="2378659" cy="1489494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5. </a:t>
              </a:r>
              <a:r>
                <a:rPr lang="en-US" altLang="en-US" sz="18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Cooperación</a:t>
              </a:r>
              <a:r>
                <a:rPr lang="en-US" altLang="en-US" sz="1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 y </a:t>
              </a:r>
              <a:r>
                <a:rPr lang="en-US" altLang="en-US" sz="18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Coordinación</a:t>
              </a:r>
              <a:endPara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409642">
            <a:off x="476871" y="2892451"/>
            <a:ext cx="3644521" cy="2833696"/>
            <a:chOff x="-1040266" y="2029957"/>
            <a:chExt cx="3258295" cy="3258295"/>
          </a:xfrm>
        </p:grpSpPr>
        <p:pic>
          <p:nvPicPr>
            <p:cNvPr id="6" name="Picture 5" descr="jack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86973">
              <a:off x="-1040266" y="2029957"/>
              <a:ext cx="3258295" cy="3258295"/>
            </a:xfrm>
            <a:prstGeom prst="rect">
              <a:avLst/>
            </a:prstGeom>
          </p:spPr>
        </p:pic>
        <p:sp>
          <p:nvSpPr>
            <p:cNvPr id="14" name="Content Placeholder 4"/>
            <p:cNvSpPr txBox="1">
              <a:spLocks/>
            </p:cNvSpPr>
            <p:nvPr/>
          </p:nvSpPr>
          <p:spPr bwMode="auto">
            <a:xfrm rot="21026236">
              <a:off x="-263418" y="3004988"/>
              <a:ext cx="2231535" cy="1119781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Arial Narrow"/>
                  <a:cs typeface="Arial Narrow"/>
                </a:rPr>
                <a:t>4. </a:t>
              </a:r>
              <a:r>
                <a:rPr lang="en-US" altLang="en-US" sz="1800" b="1" dirty="0" err="1">
                  <a:solidFill>
                    <a:schemeClr val="bg1"/>
                  </a:solidFill>
                  <a:latin typeface="Arial Narrow"/>
                  <a:cs typeface="Arial Narrow"/>
                </a:rPr>
                <a:t>Objetivos</a:t>
              </a:r>
              <a:r>
                <a:rPr lang="en-US" altLang="en-US" sz="1800" b="1" dirty="0">
                  <a:solidFill>
                    <a:schemeClr val="bg1"/>
                  </a:solidFill>
                  <a:latin typeface="Arial Narrow"/>
                  <a:cs typeface="Arial Narrow"/>
                </a:rPr>
                <a:t> </a:t>
              </a:r>
              <a:r>
                <a:rPr lang="en-US" altLang="en-US" sz="1800" b="1" dirty="0" err="1">
                  <a:solidFill>
                    <a:schemeClr val="bg1"/>
                  </a:solidFill>
                  <a:latin typeface="Arial Narrow"/>
                  <a:cs typeface="Arial Narrow"/>
                </a:rPr>
                <a:t>múltiples</a:t>
              </a:r>
              <a:endParaRPr lang="en-US" altLang="en-US" sz="18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6284" y="1593777"/>
            <a:ext cx="2620917" cy="1761305"/>
            <a:chOff x="3607773" y="530482"/>
            <a:chExt cx="2348407" cy="2348407"/>
          </a:xfrm>
        </p:grpSpPr>
        <p:pic>
          <p:nvPicPr>
            <p:cNvPr id="45" name="Picture 44" descr="butterfly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25770">
              <a:off x="3607773" y="530482"/>
              <a:ext cx="2348407" cy="2348407"/>
            </a:xfrm>
            <a:prstGeom prst="rect">
              <a:avLst/>
            </a:prstGeom>
          </p:spPr>
        </p:pic>
        <p:sp>
          <p:nvSpPr>
            <p:cNvPr id="9" name="Content Placeholder 4"/>
            <p:cNvSpPr txBox="1">
              <a:spLocks/>
            </p:cNvSpPr>
            <p:nvPr/>
          </p:nvSpPr>
          <p:spPr bwMode="auto">
            <a:xfrm>
              <a:off x="3893759" y="1249254"/>
              <a:ext cx="1905544" cy="911065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hangingPunct="1"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2. </a:t>
              </a:r>
              <a:r>
                <a:rPr lang="en-US" altLang="en-US" sz="18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Escala</a:t>
              </a:r>
              <a:r>
                <a:rPr lang="en-US" altLang="en-US" sz="1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  <a:r>
                <a:rPr lang="en-US" altLang="en-US" sz="1800" b="1" dirty="0" err="1">
                  <a:solidFill>
                    <a:srgbClr val="FFFFFF"/>
                  </a:solidFill>
                  <a:latin typeface="Arial Narrow"/>
                  <a:cs typeface="Arial Narrow"/>
                </a:rPr>
                <a:t>apropiada</a:t>
              </a:r>
              <a:endParaRPr lang="en-US" altLang="en-US" sz="1800" b="1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62051">
            <a:off x="6430437" y="1688105"/>
            <a:ext cx="2408757" cy="1799376"/>
            <a:chOff x="6223573" y="786441"/>
            <a:chExt cx="2413575" cy="2399168"/>
          </a:xfrm>
        </p:grpSpPr>
        <p:pic>
          <p:nvPicPr>
            <p:cNvPr id="5" name="Picture 4" descr="tang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3573" y="786441"/>
              <a:ext cx="2399168" cy="2399168"/>
            </a:xfrm>
            <a:prstGeom prst="rect">
              <a:avLst/>
            </a:prstGeom>
          </p:spPr>
        </p:pic>
        <p:sp>
          <p:nvSpPr>
            <p:cNvPr id="13" name="Content Placeholder 4"/>
            <p:cNvSpPr txBox="1">
              <a:spLocks/>
            </p:cNvSpPr>
            <p:nvPr/>
          </p:nvSpPr>
          <p:spPr bwMode="auto">
            <a:xfrm rot="130832">
              <a:off x="6310683" y="1574092"/>
              <a:ext cx="2326465" cy="925183"/>
            </a:xfrm>
            <a:prstGeom prst="roundRect">
              <a:avLst>
                <a:gd name="adj" fmla="val 19904"/>
              </a:avLst>
            </a:prstGeom>
            <a:noFill/>
            <a:ln>
              <a:noFill/>
            </a:ln>
            <a:effectLst/>
            <a:extLst/>
          </p:spPr>
          <p:txBody>
            <a:bodyPr rot="0" vert="horz" wrap="square" lIns="68580" tIns="34290" rIns="68580" bIns="34290" anchor="ctr" anchorCtr="0" upright="1"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lang="en-US" altLang="en-US" sz="1800" b="1" dirty="0">
                  <a:solidFill>
                    <a:srgbClr val="FFFFFF"/>
                  </a:solidFill>
                  <a:latin typeface="Arial Narrow" pitchFamily="34" charset="0"/>
                </a:rPr>
                <a:t>3. Mayor </a:t>
              </a:r>
              <a:endParaRPr lang="en-US" altLang="en-US" sz="1800" b="1" dirty="0" smtClean="0">
                <a:solidFill>
                  <a:srgbClr val="FFFFFF"/>
                </a:solidFill>
                <a:latin typeface="Arial Narrow" pitchFamily="34" charset="0"/>
              </a:endParaRPr>
            </a:p>
            <a:p>
              <a:pPr algn="ctr" eaLnBrk="1" hangingPunct="1">
                <a:buNone/>
              </a:pPr>
              <a:r>
                <a:rPr lang="en-US" altLang="en-US" sz="1800" b="1" dirty="0" err="1" smtClean="0">
                  <a:solidFill>
                    <a:srgbClr val="FFFFFF"/>
                  </a:solidFill>
                  <a:latin typeface="Arial Narrow" pitchFamily="34" charset="0"/>
                </a:rPr>
                <a:t>participación</a:t>
              </a:r>
              <a:endParaRPr lang="en-US" altLang="en-US" sz="18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3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491892" y="3271152"/>
            <a:ext cx="0" cy="1034726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11100" y="1113052"/>
            <a:ext cx="7721800" cy="89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 3 </a:t>
            </a:r>
            <a:r>
              <a:rPr lang="en-US" sz="4800" b="1" dirty="0" err="1">
                <a:solidFill>
                  <a:srgbClr val="0000BA"/>
                </a:solidFill>
                <a:latin typeface="Myriad Pro"/>
                <a:cs typeface="Myriad Pro"/>
              </a:rPr>
              <a:t>Componentes</a:t>
            </a:r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 del EEMP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92" y="4108303"/>
            <a:ext cx="2418976" cy="1276639"/>
          </a:xfrm>
          <a:solidFill>
            <a:schemeClr val="accent3">
              <a:lumMod val="40000"/>
              <a:lumOff val="60000"/>
            </a:schemeClr>
          </a:solidFill>
          <a:ln w="44450" cap="rnd">
            <a:noFill/>
            <a:round/>
          </a:ln>
        </p:spPr>
        <p:txBody>
          <a:bodyPr anchor="ctr">
            <a:noAutofit/>
          </a:bodyPr>
          <a:lstStyle/>
          <a:p>
            <a:r>
              <a:rPr lang="en-US" sz="2800" dirty="0" err="1">
                <a:latin typeface="Myriad Pro"/>
                <a:cs typeface="Myriad Pro"/>
              </a:rPr>
              <a:t>Bienestar</a:t>
            </a:r>
            <a:r>
              <a:rPr lang="en-US" sz="2800" dirty="0">
                <a:latin typeface="Myriad Pro"/>
                <a:cs typeface="Myriad Pro"/>
              </a:rPr>
              <a:t> </a:t>
            </a:r>
            <a:r>
              <a:rPr lang="en-US" sz="2800" dirty="0" err="1">
                <a:latin typeface="Myriad Pro"/>
                <a:cs typeface="Myriad Pro"/>
              </a:rPr>
              <a:t>ecológico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671" y="2160240"/>
            <a:ext cx="5616625" cy="1151810"/>
          </a:xfrm>
          <a:prstGeom prst="rect">
            <a:avLst/>
          </a:prstGeom>
          <a:solidFill>
            <a:srgbClr val="2C9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 smtClean="0">
                <a:latin typeface="Myriad Pro"/>
                <a:cs typeface="Myriad Pro"/>
              </a:rPr>
              <a:t>EEMP</a:t>
            </a:r>
            <a:endParaRPr lang="en-US" sz="4800" dirty="0">
              <a:latin typeface="Myriad Pro"/>
              <a:cs typeface="Myriad Pro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14071" y="4121983"/>
            <a:ext cx="2140589" cy="1280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 cap="rnd">
            <a:noFill/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Myriad Pro"/>
                <a:cs typeface="Myriad Pro"/>
              </a:rPr>
              <a:t>Buena </a:t>
            </a:r>
            <a:r>
              <a:rPr lang="en-US" sz="2800" dirty="0" err="1">
                <a:latin typeface="Myriad Pro"/>
                <a:cs typeface="Myriad Pro"/>
              </a:rPr>
              <a:t>gobernanza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10435" y="4125848"/>
            <a:ext cx="2126765" cy="12590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4450" cap="rnd">
            <a:noFill/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Myriad Pro"/>
                <a:cs typeface="Myriad Pro"/>
              </a:rPr>
              <a:t>Bienestar</a:t>
            </a:r>
            <a:r>
              <a:rPr lang="en-US" sz="2800" dirty="0">
                <a:latin typeface="Myriad Pro"/>
                <a:cs typeface="Myriad Pro"/>
              </a:rPr>
              <a:t> </a:t>
            </a:r>
            <a:r>
              <a:rPr lang="en-US" sz="2800" dirty="0" err="1">
                <a:latin typeface="Myriad Pro"/>
                <a:cs typeface="Myriad Pro"/>
              </a:rPr>
              <a:t>humano</a:t>
            </a:r>
            <a:endParaRPr lang="en-US" sz="2800" dirty="0">
              <a:latin typeface="Myriad Pro"/>
              <a:cs typeface="Myriad Pro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91680" y="3574900"/>
            <a:ext cx="0" cy="529121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28227" y="3582604"/>
            <a:ext cx="0" cy="529121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63881" y="3582604"/>
            <a:ext cx="5464346" cy="0"/>
          </a:xfrm>
          <a:prstGeom prst="line">
            <a:avLst/>
          </a:prstGeom>
          <a:ln w="38100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0" y="7299472"/>
            <a:ext cx="9144000" cy="3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0000FF"/>
              </a:solidFill>
              <a:latin typeface="Myriad Pro"/>
              <a:cs typeface="Myriad Pro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97792" y="6013857"/>
            <a:ext cx="597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3102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204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9305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72407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215509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58611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301713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344814" algn="l" defTabSz="2086204" rtl="0" eaLnBrk="1" latinLnBrk="0" hangingPunct="1"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n-US" sz="2400" b="1" dirty="0">
                <a:solidFill>
                  <a:schemeClr val="tx2"/>
                </a:solidFill>
              </a:rPr>
              <a:t>Nota: Bienestar ecológico = peces + ambiente</a:t>
            </a:r>
            <a:endParaRPr lang="en-AU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2400"/>
            <a:ext cx="9144000" cy="6880399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38359"/>
            <a:ext cx="8496944" cy="109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smtClean="0">
                <a:solidFill>
                  <a:srgbClr val="0000BA"/>
                </a:solidFill>
                <a:latin typeface="Myriad Pro"/>
                <a:cs typeface="Myriad Pro"/>
              </a:rPr>
              <a:t>¿</a:t>
            </a:r>
            <a:r>
              <a:rPr lang="en-US" sz="43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Quiénes</a:t>
            </a:r>
            <a:r>
              <a:rPr lang="en-US" sz="4300" b="1" dirty="0" smtClean="0">
                <a:solidFill>
                  <a:srgbClr val="0000BA"/>
                </a:solidFill>
                <a:latin typeface="Myriad Pro"/>
                <a:cs typeface="Myriad Pro"/>
              </a:rPr>
              <a:t> son las </a:t>
            </a:r>
            <a:r>
              <a:rPr lang="en-US" sz="43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partes</a:t>
            </a:r>
            <a:r>
              <a:rPr lang="en-US" sz="4300" b="1" dirty="0" smtClean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  <a:r>
              <a:rPr lang="en-US" sz="43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interesadas</a:t>
            </a:r>
            <a:r>
              <a:rPr lang="en-US" sz="4300" b="1" dirty="0" smtClean="0">
                <a:solidFill>
                  <a:srgbClr val="0000BA"/>
                </a:solidFill>
                <a:latin typeface="Myriad Pro"/>
                <a:cs typeface="Myriad Pro"/>
              </a:rPr>
              <a:t>?</a:t>
            </a: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/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251" y="5060484"/>
            <a:ext cx="8297513" cy="3274932"/>
          </a:xfrm>
        </p:spPr>
        <p:txBody>
          <a:bodyPr anchor="t">
            <a:noAutofit/>
          </a:bodyPr>
          <a:lstStyle/>
          <a:p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“</a:t>
            </a:r>
            <a:r>
              <a:rPr lang="es-MX" sz="2600" dirty="0" smtClean="0">
                <a:solidFill>
                  <a:srgbClr val="0000BA"/>
                </a:solidFill>
                <a:latin typeface="Myriad Pro"/>
                <a:cs typeface="Myriad Pro"/>
              </a:rPr>
              <a:t>Una parte interesada es </a:t>
            </a:r>
            <a:r>
              <a:rPr lang="es-MX" sz="2600" dirty="0">
                <a:solidFill>
                  <a:srgbClr val="0000BA"/>
                </a:solidFill>
                <a:latin typeface="Myriad Pro"/>
                <a:cs typeface="Myriad Pro"/>
              </a:rPr>
              <a:t>cualquier individuo, grupo u organización que tiene un </a:t>
            </a:r>
            <a:r>
              <a:rPr lang="es-MX" sz="2600" dirty="0" smtClean="0">
                <a:solidFill>
                  <a:srgbClr val="0000BA"/>
                </a:solidFill>
                <a:latin typeface="Myriad Pro"/>
                <a:cs typeface="Myriad Pro"/>
              </a:rPr>
              <a:t>interés,  que </a:t>
            </a:r>
            <a:r>
              <a:rPr lang="es-MX" sz="2600" dirty="0">
                <a:solidFill>
                  <a:srgbClr val="0000BA"/>
                </a:solidFill>
                <a:latin typeface="Myriad Pro"/>
                <a:cs typeface="Myriad Pro"/>
              </a:rPr>
              <a:t>puede </a:t>
            </a:r>
            <a:r>
              <a:rPr lang="es-MX" sz="2600" dirty="0" smtClean="0">
                <a:solidFill>
                  <a:srgbClr val="0000BA"/>
                </a:solidFill>
                <a:latin typeface="Myriad Pro"/>
                <a:cs typeface="Myriad Pro"/>
              </a:rPr>
              <a:t>afectar, </a:t>
            </a:r>
            <a:r>
              <a:rPr lang="es-MX" sz="2600" dirty="0">
                <a:solidFill>
                  <a:srgbClr val="0000BA"/>
                </a:solidFill>
                <a:latin typeface="Myriad Pro"/>
                <a:cs typeface="Myriad Pro"/>
              </a:rPr>
              <a:t>o </a:t>
            </a:r>
            <a:r>
              <a:rPr lang="es-MX" sz="2600" dirty="0" smtClean="0">
                <a:solidFill>
                  <a:srgbClr val="0000BA"/>
                </a:solidFill>
                <a:latin typeface="Myriad Pro"/>
                <a:cs typeface="Myriad Pro"/>
              </a:rPr>
              <a:t>ser afectado, positiva o </a:t>
            </a:r>
            <a:r>
              <a:rPr lang="es-MX" sz="2600" dirty="0">
                <a:solidFill>
                  <a:srgbClr val="0000BA"/>
                </a:solidFill>
                <a:latin typeface="Myriad Pro"/>
                <a:cs typeface="Myriad Pro"/>
              </a:rPr>
              <a:t>negativamente por el proceso </a:t>
            </a:r>
            <a:r>
              <a:rPr lang="es-MX" sz="2600" dirty="0" smtClean="0">
                <a:solidFill>
                  <a:srgbClr val="0000BA"/>
                </a:solidFill>
                <a:latin typeface="Myriad Pro"/>
                <a:cs typeface="Myriad Pro"/>
              </a:rPr>
              <a:t>EEMP</a:t>
            </a:r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”</a:t>
            </a:r>
            <a:r>
              <a:rPr lang="en-GB" sz="26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GB" sz="2600" dirty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US" sz="32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3200" dirty="0">
                <a:solidFill>
                  <a:srgbClr val="0000BA"/>
                </a:solidFill>
                <a:latin typeface="Myriad Pro"/>
                <a:cs typeface="Myriad Pro"/>
              </a:rPr>
            </a:br>
            <a:endParaRPr lang="en-US" sz="3200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47664" y="1700808"/>
            <a:ext cx="6120680" cy="3288621"/>
            <a:chOff x="515938" y="1071563"/>
            <a:chExt cx="8628062" cy="542607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832100" y="3875088"/>
              <a:ext cx="1196975" cy="290512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15938" y="1606550"/>
              <a:ext cx="2360612" cy="14097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 defTabSz="342900">
                <a:defRPr/>
              </a:pPr>
              <a:r>
                <a:rPr lang="en-AU" b="1" dirty="0">
                  <a:solidFill>
                    <a:schemeClr val="tx1"/>
                  </a:solidFill>
                </a:rPr>
                <a:t>Pescadores</a:t>
              </a:r>
            </a:p>
            <a:p>
              <a:pPr algn="ctr" defTabSz="342900">
                <a:defRPr/>
              </a:pPr>
              <a:r>
                <a:rPr lang="en-AU" sz="1600" b="1" dirty="0" err="1">
                  <a:solidFill>
                    <a:prstClr val="white"/>
                  </a:solidFill>
                </a:rPr>
                <a:t>Asociaciones</a:t>
              </a:r>
              <a:r>
                <a:rPr lang="en-AU" sz="1600" b="1" dirty="0">
                  <a:solidFill>
                    <a:prstClr val="white"/>
                  </a:solidFill>
                </a:rPr>
                <a:t> de </a:t>
              </a:r>
              <a:r>
                <a:rPr lang="en-AU" sz="1600" b="1" dirty="0" err="1">
                  <a:solidFill>
                    <a:prstClr val="white"/>
                  </a:solidFill>
                </a:rPr>
                <a:t>pescadores</a:t>
              </a:r>
              <a:endParaRPr lang="en-AU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408363" y="1071563"/>
              <a:ext cx="2293937" cy="14097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 defTabSz="342900">
                <a:defRPr/>
              </a:pPr>
              <a:r>
                <a:rPr lang="en-AU" b="1" dirty="0" err="1">
                  <a:solidFill>
                    <a:schemeClr val="tx1"/>
                  </a:solidFill>
                </a:rPr>
                <a:t>Gobierno</a:t>
              </a:r>
              <a:endParaRPr lang="en-AU" b="1" dirty="0">
                <a:solidFill>
                  <a:schemeClr val="tx1"/>
                </a:solidFill>
              </a:endParaRPr>
            </a:p>
            <a:p>
              <a:pPr algn="ctr" defTabSz="342900">
                <a:defRPr/>
              </a:pPr>
              <a:r>
                <a:rPr lang="en-AU" sz="1600" b="1" dirty="0" err="1">
                  <a:solidFill>
                    <a:prstClr val="white"/>
                  </a:solidFill>
                </a:rPr>
                <a:t>Pesquerías</a:t>
              </a:r>
              <a:endParaRPr lang="en-AU" sz="1600" b="1" dirty="0">
                <a:solidFill>
                  <a:prstClr val="white"/>
                </a:solidFill>
              </a:endParaRPr>
            </a:p>
            <a:p>
              <a:pPr algn="ctr" defTabSz="342900">
                <a:defRPr/>
              </a:pPr>
              <a:r>
                <a:rPr lang="en-AU" sz="1600" b="1" dirty="0" err="1">
                  <a:solidFill>
                    <a:prstClr val="white"/>
                  </a:solidFill>
                </a:rPr>
                <a:t>Ambiente</a:t>
              </a:r>
              <a:endParaRPr lang="en-AU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08725" y="3536950"/>
              <a:ext cx="2647950" cy="1471613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defTabSz="342900">
                <a:defRPr/>
              </a:pPr>
              <a:r>
                <a:rPr lang="en-AU" sz="1050" b="1" dirty="0" err="1">
                  <a:solidFill>
                    <a:schemeClr val="tx1"/>
                  </a:solidFill>
                </a:rPr>
                <a:t>Dependientes</a:t>
              </a:r>
              <a:r>
                <a:rPr lang="en-AU" sz="1050" b="1" dirty="0">
                  <a:solidFill>
                    <a:schemeClr val="tx1"/>
                  </a:solidFill>
                </a:rPr>
                <a:t> de la </a:t>
              </a:r>
              <a:r>
                <a:rPr lang="en-AU" sz="1050" b="1" dirty="0" err="1">
                  <a:solidFill>
                    <a:schemeClr val="tx1"/>
                  </a:solidFill>
                </a:rPr>
                <a:t>pesca</a:t>
              </a:r>
              <a:endParaRPr lang="en-AU" sz="1050" b="1" dirty="0">
                <a:solidFill>
                  <a:schemeClr val="tx1"/>
                </a:solidFill>
              </a:endParaRPr>
            </a:p>
            <a:p>
              <a:pPr algn="ctr" defTabSz="342900">
                <a:defRPr/>
              </a:pPr>
              <a:r>
                <a:rPr lang="en-AU" sz="1000" b="1" dirty="0" err="1">
                  <a:solidFill>
                    <a:prstClr val="white"/>
                  </a:solidFill>
                </a:rPr>
                <a:t>Dueños</a:t>
              </a:r>
              <a:r>
                <a:rPr lang="en-AU" sz="1000" b="1" dirty="0">
                  <a:solidFill>
                    <a:prstClr val="white"/>
                  </a:solidFill>
                </a:rPr>
                <a:t> de </a:t>
              </a:r>
              <a:r>
                <a:rPr lang="en-AU" sz="1000" b="1" dirty="0" err="1">
                  <a:solidFill>
                    <a:prstClr val="white"/>
                  </a:solidFill>
                </a:rPr>
                <a:t>embarcaciones</a:t>
              </a:r>
              <a:r>
                <a:rPr lang="en-AU" sz="1000" b="1" dirty="0">
                  <a:solidFill>
                    <a:prstClr val="white"/>
                  </a:solidFill>
                </a:rPr>
                <a:t>,</a:t>
              </a:r>
            </a:p>
            <a:p>
              <a:pPr algn="ctr" defTabSz="342900">
                <a:defRPr/>
              </a:pPr>
              <a:r>
                <a:rPr lang="en-AU" sz="1000" b="1" dirty="0" err="1">
                  <a:solidFill>
                    <a:prstClr val="white"/>
                  </a:solidFill>
                </a:rPr>
                <a:t>Comerciantes</a:t>
              </a:r>
              <a:r>
                <a:rPr lang="en-AU" sz="1000" b="1" dirty="0">
                  <a:solidFill>
                    <a:prstClr val="white"/>
                  </a:solidFill>
                </a:rPr>
                <a:t>, </a:t>
              </a:r>
              <a:r>
                <a:rPr lang="en-AU" sz="1000" b="1" dirty="0" err="1">
                  <a:solidFill>
                    <a:prstClr val="white"/>
                  </a:solidFill>
                </a:rPr>
                <a:t>etc</a:t>
              </a:r>
              <a:endParaRPr lang="en-AU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17875" y="4929188"/>
              <a:ext cx="2573338" cy="156845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defTabSz="342900">
                <a:defRPr/>
              </a:pPr>
              <a:r>
                <a:rPr lang="en-AU" sz="1100" b="1" dirty="0" err="1">
                  <a:solidFill>
                    <a:schemeClr val="tx1"/>
                  </a:solidFill>
                </a:rPr>
                <a:t>Monitoreo</a:t>
              </a:r>
              <a:r>
                <a:rPr lang="en-AU" sz="1100" b="1" dirty="0">
                  <a:solidFill>
                    <a:schemeClr val="tx1"/>
                  </a:solidFill>
                </a:rPr>
                <a:t>, Control y </a:t>
              </a:r>
              <a:r>
                <a:rPr lang="en-AU" sz="1100" b="1" dirty="0" err="1">
                  <a:solidFill>
                    <a:schemeClr val="tx1"/>
                  </a:solidFill>
                </a:rPr>
                <a:t>Vigilancia</a:t>
              </a:r>
              <a:endParaRPr lang="en-AU" sz="1100" b="1" dirty="0">
                <a:solidFill>
                  <a:schemeClr val="tx1"/>
                </a:solidFill>
              </a:endParaRPr>
            </a:p>
            <a:p>
              <a:pPr algn="ctr" defTabSz="342900">
                <a:defRPr/>
              </a:pPr>
              <a:r>
                <a:rPr lang="en-AU" sz="1100" b="1" dirty="0">
                  <a:solidFill>
                    <a:prstClr val="white"/>
                  </a:solidFill>
                </a:rPr>
                <a:t>Marina, </a:t>
              </a:r>
              <a:r>
                <a:rPr lang="en-AU" sz="1100" b="1" dirty="0" err="1">
                  <a:solidFill>
                    <a:prstClr val="white"/>
                  </a:solidFill>
                </a:rPr>
                <a:t>guardacostas</a:t>
              </a:r>
              <a:r>
                <a:rPr lang="en-AU" sz="1100" b="1" dirty="0">
                  <a:solidFill>
                    <a:prstClr val="white"/>
                  </a:solidFill>
                </a:rPr>
                <a:t>, etc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62700" y="1676400"/>
              <a:ext cx="2781300" cy="139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defTabSz="342900">
                <a:defRPr/>
              </a:pPr>
              <a:r>
                <a:rPr lang="en-AU" sz="1000" b="1" dirty="0" err="1">
                  <a:solidFill>
                    <a:schemeClr val="tx1"/>
                  </a:solidFill>
                </a:rPr>
                <a:t>Asesores</a:t>
              </a:r>
              <a:endParaRPr lang="en-AU" sz="1000" b="1" dirty="0">
                <a:solidFill>
                  <a:schemeClr val="tx1"/>
                </a:solidFill>
              </a:endParaRPr>
            </a:p>
            <a:p>
              <a:pPr algn="ctr" defTabSz="342900">
                <a:defRPr/>
              </a:pPr>
              <a:r>
                <a:rPr lang="en-AU" sz="900" b="1" dirty="0">
                  <a:solidFill>
                    <a:prstClr val="white"/>
                  </a:solidFill>
                </a:rPr>
                <a:t>ONGs,</a:t>
              </a:r>
            </a:p>
            <a:p>
              <a:pPr algn="ctr" defTabSz="342900">
                <a:defRPr/>
              </a:pPr>
              <a:r>
                <a:rPr lang="en-AU" sz="900" b="1" dirty="0" err="1">
                  <a:solidFill>
                    <a:prstClr val="white"/>
                  </a:solidFill>
                </a:rPr>
                <a:t>Líderes</a:t>
              </a:r>
              <a:r>
                <a:rPr lang="en-AU" sz="900" b="1" dirty="0">
                  <a:solidFill>
                    <a:prstClr val="white"/>
                  </a:solidFill>
                </a:rPr>
                <a:t> </a:t>
              </a:r>
              <a:r>
                <a:rPr lang="en-AU" sz="900" b="1" dirty="0" err="1">
                  <a:solidFill>
                    <a:prstClr val="white"/>
                  </a:solidFill>
                </a:rPr>
                <a:t>tradicionales</a:t>
              </a:r>
              <a:endParaRPr lang="en-AU" sz="900" b="1" dirty="0">
                <a:solidFill>
                  <a:prstClr val="white"/>
                </a:solidFill>
              </a:endParaRPr>
            </a:p>
            <a:p>
              <a:pPr algn="ctr" defTabSz="342900">
                <a:defRPr/>
              </a:pPr>
              <a:r>
                <a:rPr lang="en-AU" sz="900" b="1" dirty="0" err="1">
                  <a:solidFill>
                    <a:prstClr val="white"/>
                  </a:solidFill>
                </a:rPr>
                <a:t>Investigadores</a:t>
              </a:r>
              <a:endParaRPr lang="en-AU" sz="900" b="1" dirty="0">
                <a:solidFill>
                  <a:prstClr val="white"/>
                </a:solidFill>
              </a:endParaRPr>
            </a:p>
            <a:p>
              <a:pPr algn="ctr" defTabSz="342900">
                <a:defRPr/>
              </a:pPr>
              <a:r>
                <a:rPr lang="en-AU" sz="900" b="1" dirty="0" err="1">
                  <a:solidFill>
                    <a:prstClr val="white"/>
                  </a:solidFill>
                </a:rPr>
                <a:t>Académicos</a:t>
              </a:r>
              <a:endParaRPr lang="en-AU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15938" y="3498850"/>
              <a:ext cx="2352675" cy="1439863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defTabSz="342900">
                <a:defRPr/>
              </a:pPr>
              <a:r>
                <a:rPr lang="en-AU" sz="1200" dirty="0" err="1">
                  <a:solidFill>
                    <a:schemeClr val="tx1"/>
                  </a:solidFill>
                </a:rPr>
                <a:t>Otros</a:t>
              </a:r>
              <a:r>
                <a:rPr lang="en-AU" sz="1200" dirty="0">
                  <a:solidFill>
                    <a:schemeClr val="tx1"/>
                  </a:solidFill>
                </a:rPr>
                <a:t> </a:t>
              </a:r>
              <a:r>
                <a:rPr lang="en-AU" sz="1200" dirty="0" err="1">
                  <a:solidFill>
                    <a:schemeClr val="tx1"/>
                  </a:solidFill>
                </a:rPr>
                <a:t>usuarios</a:t>
              </a:r>
              <a:endParaRPr lang="en-AU" sz="1200" dirty="0">
                <a:solidFill>
                  <a:schemeClr val="tx1"/>
                </a:solidFill>
              </a:endParaRPr>
            </a:p>
            <a:p>
              <a:pPr algn="ctr" defTabSz="342900">
                <a:defRPr/>
              </a:pPr>
              <a:r>
                <a:rPr lang="en-AU" sz="1100" b="1" dirty="0" err="1">
                  <a:solidFill>
                    <a:prstClr val="white"/>
                  </a:solidFill>
                </a:rPr>
                <a:t>Turismo</a:t>
              </a:r>
              <a:r>
                <a:rPr lang="en-AU" sz="1100" b="1" dirty="0">
                  <a:solidFill>
                    <a:prstClr val="white"/>
                  </a:solidFill>
                </a:rPr>
                <a:t>, </a:t>
              </a:r>
              <a:r>
                <a:rPr lang="en-AU" sz="1100" b="1" dirty="0" err="1">
                  <a:solidFill>
                    <a:prstClr val="white"/>
                  </a:solidFill>
                </a:rPr>
                <a:t>Desarrolladores</a:t>
              </a:r>
              <a:r>
                <a:rPr lang="en-AU" sz="1100" b="1" dirty="0">
                  <a:solidFill>
                    <a:prstClr val="white"/>
                  </a:solidFill>
                </a:rPr>
                <a:t> </a:t>
              </a:r>
              <a:r>
                <a:rPr lang="en-AU" sz="1100" b="1" dirty="0" err="1">
                  <a:solidFill>
                    <a:prstClr val="white"/>
                  </a:solidFill>
                </a:rPr>
                <a:t>costeros</a:t>
              </a:r>
              <a:endParaRPr lang="en-AU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929063" y="3081339"/>
              <a:ext cx="1284287" cy="129381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defTabSz="342900">
                <a:defRPr/>
              </a:pPr>
              <a:r>
                <a:rPr lang="en-AU" sz="1400" b="1" dirty="0">
                  <a:solidFill>
                    <a:prstClr val="white"/>
                  </a:solidFill>
                </a:rPr>
                <a:t>EEMP</a:t>
              </a:r>
            </a:p>
          </p:txBody>
        </p:sp>
        <p:cxnSp>
          <p:nvCxnSpPr>
            <p:cNvPr id="17" name="Straight Connector 16"/>
            <p:cNvCxnSpPr>
              <a:stCxn id="12" idx="2"/>
            </p:cNvCxnSpPr>
            <p:nvPr/>
          </p:nvCxnSpPr>
          <p:spPr>
            <a:xfrm flipH="1" flipV="1">
              <a:off x="5132388" y="3946525"/>
              <a:ext cx="1176337" cy="325438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118100" y="2616200"/>
              <a:ext cx="1320800" cy="782638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4"/>
              <a:endCxn id="16" idx="0"/>
            </p:cNvCxnSpPr>
            <p:nvPr/>
          </p:nvCxnSpPr>
          <p:spPr>
            <a:xfrm>
              <a:off x="4555331" y="2481264"/>
              <a:ext cx="15875" cy="600075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581275" y="2792413"/>
              <a:ext cx="1382713" cy="706437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0"/>
              <a:endCxn id="16" idx="4"/>
            </p:cNvCxnSpPr>
            <p:nvPr/>
          </p:nvCxnSpPr>
          <p:spPr>
            <a:xfrm flipH="1" flipV="1">
              <a:off x="4571206" y="4375150"/>
              <a:ext cx="33339" cy="554038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3"/>
            </p:cNvCxnSpPr>
            <p:nvPr/>
          </p:nvCxnSpPr>
          <p:spPr>
            <a:xfrm flipH="1">
              <a:off x="5797550" y="4792663"/>
              <a:ext cx="898525" cy="738187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5" idx="5"/>
            </p:cNvCxnSpPr>
            <p:nvPr/>
          </p:nvCxnSpPr>
          <p:spPr>
            <a:xfrm flipH="1" flipV="1">
              <a:off x="2524125" y="4727575"/>
              <a:ext cx="987425" cy="696913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4"/>
              <a:endCxn id="12" idx="0"/>
            </p:cNvCxnSpPr>
            <p:nvPr/>
          </p:nvCxnSpPr>
          <p:spPr>
            <a:xfrm flipH="1">
              <a:off x="7632700" y="3067050"/>
              <a:ext cx="120650" cy="469900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2"/>
            </p:cNvCxnSpPr>
            <p:nvPr/>
          </p:nvCxnSpPr>
          <p:spPr>
            <a:xfrm flipH="1">
              <a:off x="2692400" y="1776413"/>
              <a:ext cx="715963" cy="338137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6"/>
            </p:cNvCxnSpPr>
            <p:nvPr/>
          </p:nvCxnSpPr>
          <p:spPr>
            <a:xfrm>
              <a:off x="5702300" y="1776413"/>
              <a:ext cx="739775" cy="430212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4"/>
              <a:endCxn id="15" idx="0"/>
            </p:cNvCxnSpPr>
            <p:nvPr/>
          </p:nvCxnSpPr>
          <p:spPr>
            <a:xfrm flipH="1">
              <a:off x="1692275" y="3016250"/>
              <a:ext cx="4763" cy="482600"/>
            </a:xfrm>
            <a:prstGeom prst="line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11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3E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176" y="278641"/>
            <a:ext cx="7772400" cy="109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Co-</a:t>
            </a:r>
            <a:r>
              <a:rPr lang="en-US" sz="48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manejo</a:t>
            </a: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/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509120"/>
            <a:ext cx="8528606" cy="3274932"/>
          </a:xfrm>
        </p:spPr>
        <p:txBody>
          <a:bodyPr anchor="t">
            <a:noAutofit/>
          </a:bodyPr>
          <a:lstStyle/>
          <a:p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“</a:t>
            </a:r>
            <a:r>
              <a:rPr lang="es-MX" sz="2600" dirty="0" smtClean="0">
                <a:solidFill>
                  <a:srgbClr val="0000BA"/>
                </a:solidFill>
                <a:latin typeface="Myriad Pro"/>
                <a:cs typeface="Myriad Pro"/>
              </a:rPr>
              <a:t>Acuerdos </a:t>
            </a:r>
            <a:r>
              <a:rPr lang="es-MX" sz="2600" dirty="0">
                <a:solidFill>
                  <a:srgbClr val="0000BA"/>
                </a:solidFill>
                <a:latin typeface="Myriad Pro"/>
                <a:cs typeface="Myriad Pro"/>
              </a:rPr>
              <a:t>de asociación entre las principales partes interesadas y el gobierno para compartir la responsabilidad y la autoridad para el manejo de las pesquerías y recursos costeros, con diversos grados de poder compartido</a:t>
            </a:r>
            <a:r>
              <a:rPr lang="en-GB" sz="2600" dirty="0" smtClean="0">
                <a:solidFill>
                  <a:srgbClr val="0000BA"/>
                </a:solidFill>
                <a:latin typeface="Myriad Pro"/>
                <a:cs typeface="Myriad Pro"/>
              </a:rPr>
              <a:t>”</a:t>
            </a:r>
            <a: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GB" sz="26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GB" sz="2600" dirty="0">
                <a:solidFill>
                  <a:srgbClr val="0000BA"/>
                </a:solidFill>
                <a:latin typeface="Myriad Pro"/>
                <a:cs typeface="Myriad Pro"/>
              </a:rPr>
            </a:br>
            <a: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  <a:t/>
            </a:r>
            <a:br>
              <a:rPr lang="en-US" sz="2600" dirty="0">
                <a:solidFill>
                  <a:srgbClr val="0000BA"/>
                </a:solidFill>
                <a:latin typeface="Myriad Pro"/>
                <a:cs typeface="Myriad Pro"/>
              </a:rPr>
            </a:br>
            <a:endParaRPr lang="en-US" sz="2600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1026" name="Picture 2" descr="C:\Users\Mariana Flo\Dropbox\TNC\Para traducción\manejo de pesquerí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6" y="827638"/>
            <a:ext cx="5505640" cy="356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1144523" y="2661422"/>
            <a:ext cx="2990768" cy="598445"/>
          </a:xfrm>
          <a:prstGeom prst="roundRect">
            <a:avLst>
              <a:gd name="adj" fmla="val 1990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700" b="1" dirty="0">
              <a:solidFill>
                <a:srgbClr val="077415"/>
              </a:solidFill>
              <a:latin typeface="Myriad Pro" pitchFamily="34" charset="0"/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1115616" y="5782344"/>
            <a:ext cx="3048582" cy="841904"/>
          </a:xfrm>
          <a:prstGeom prst="roundRect">
            <a:avLst>
              <a:gd name="adj" fmla="val 1990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700" b="1" dirty="0">
              <a:solidFill>
                <a:srgbClr val="077415"/>
              </a:solidFill>
              <a:latin typeface="Myriad Pro" pitchFamily="34" charset="0"/>
            </a:endParaRPr>
          </a:p>
        </p:txBody>
      </p:sp>
      <p:sp>
        <p:nvSpPr>
          <p:cNvPr id="26" name="Content Placeholder 4"/>
          <p:cNvSpPr txBox="1">
            <a:spLocks/>
          </p:cNvSpPr>
          <p:nvPr/>
        </p:nvSpPr>
        <p:spPr bwMode="auto">
          <a:xfrm>
            <a:off x="1208318" y="4132016"/>
            <a:ext cx="2863179" cy="602689"/>
          </a:xfrm>
          <a:prstGeom prst="roundRect">
            <a:avLst>
              <a:gd name="adj" fmla="val 1990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700" b="1" dirty="0">
              <a:solidFill>
                <a:srgbClr val="077415"/>
              </a:solidFill>
              <a:latin typeface="Myriad Pro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257717" y="3383790"/>
            <a:ext cx="764381" cy="656993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257717" y="4941168"/>
            <a:ext cx="764381" cy="7181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43014" name="Title 1"/>
          <p:cNvSpPr txBox="1">
            <a:spLocks/>
          </p:cNvSpPr>
          <p:nvPr/>
        </p:nvSpPr>
        <p:spPr bwMode="auto">
          <a:xfrm>
            <a:off x="1180363" y="2739080"/>
            <a:ext cx="2919089" cy="37434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E23C"/>
              </a:buClr>
              <a:buSzPct val="150000"/>
            </a:pPr>
            <a:r>
              <a:rPr lang="en-US" altLang="en-US" sz="2800" b="1" dirty="0" err="1" smtClean="0">
                <a:solidFill>
                  <a:srgbClr val="0000BA"/>
                </a:solidFill>
                <a:latin typeface="Arial Narrow"/>
                <a:cs typeface="Arial Narrow"/>
              </a:rPr>
              <a:t>Legislación</a:t>
            </a:r>
            <a:r>
              <a:rPr lang="en-US" altLang="en-US" sz="2800" b="1" dirty="0" smtClean="0">
                <a:solidFill>
                  <a:srgbClr val="0000BA"/>
                </a:solidFill>
                <a:latin typeface="Arial Narrow"/>
                <a:cs typeface="Arial Narrow"/>
              </a:rPr>
              <a:t>/</a:t>
            </a:r>
            <a:r>
              <a:rPr lang="en-US" altLang="en-US" sz="2800" b="1" dirty="0" err="1" smtClean="0">
                <a:solidFill>
                  <a:srgbClr val="0000BA"/>
                </a:solidFill>
                <a:latin typeface="Arial Narrow"/>
                <a:cs typeface="Arial Narrow"/>
              </a:rPr>
              <a:t>Política</a:t>
            </a:r>
            <a:endParaRPr lang="en-US" altLang="en-US" sz="2800" dirty="0">
              <a:solidFill>
                <a:srgbClr val="0000BA"/>
              </a:solidFill>
              <a:latin typeface="Arial Narrow"/>
              <a:cs typeface="Arial Narrow"/>
            </a:endParaRPr>
          </a:p>
        </p:txBody>
      </p:sp>
      <p:sp>
        <p:nvSpPr>
          <p:cNvPr id="43016" name="Title 1"/>
          <p:cNvSpPr txBox="1">
            <a:spLocks/>
          </p:cNvSpPr>
          <p:nvPr/>
        </p:nvSpPr>
        <p:spPr bwMode="auto">
          <a:xfrm>
            <a:off x="1115616" y="5735419"/>
            <a:ext cx="3048582" cy="88198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E23C"/>
              </a:buClr>
              <a:buSzPct val="150000"/>
            </a:pPr>
            <a:r>
              <a:rPr lang="en-US" altLang="en-US" sz="2800" b="1" dirty="0" err="1" smtClean="0">
                <a:solidFill>
                  <a:srgbClr val="0000BA"/>
                </a:solidFill>
                <a:latin typeface="Arial Narrow"/>
                <a:cs typeface="Arial Narrow"/>
              </a:rPr>
              <a:t>Acciones</a:t>
            </a:r>
            <a:r>
              <a:rPr lang="en-US" altLang="en-US" sz="2800" b="1" dirty="0" smtClean="0">
                <a:solidFill>
                  <a:srgbClr val="0000BA"/>
                </a:solidFill>
                <a:latin typeface="Arial Narrow"/>
                <a:cs typeface="Arial Narrow"/>
              </a:rPr>
              <a:t> de </a:t>
            </a:r>
            <a:r>
              <a:rPr lang="en-US" altLang="en-US" sz="2800" b="1" dirty="0" err="1" smtClean="0">
                <a:solidFill>
                  <a:srgbClr val="0000BA"/>
                </a:solidFill>
                <a:latin typeface="Arial Narrow"/>
                <a:cs typeface="Arial Narrow"/>
              </a:rPr>
              <a:t>manejo</a:t>
            </a:r>
            <a:endParaRPr lang="en-US" altLang="en-US" sz="2800" dirty="0">
              <a:solidFill>
                <a:srgbClr val="0000BA"/>
              </a:solidFill>
              <a:latin typeface="Arial Narrow"/>
              <a:cs typeface="Arial Narrow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17512" y="4116909"/>
            <a:ext cx="2644791" cy="55303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E23C"/>
              </a:buClr>
              <a:buSzPct val="150000"/>
            </a:pPr>
            <a:r>
              <a:rPr lang="en-US" altLang="en-US" sz="2800" b="1" dirty="0" smtClean="0">
                <a:solidFill>
                  <a:srgbClr val="0000BA"/>
                </a:solidFill>
                <a:latin typeface="Arial Narrow"/>
                <a:cs typeface="Arial Narrow"/>
              </a:rPr>
              <a:t>PLAN EEMP</a:t>
            </a:r>
            <a:endParaRPr lang="en-US" altLang="en-US" sz="2800" dirty="0">
              <a:solidFill>
                <a:srgbClr val="0000BA"/>
              </a:solidFill>
              <a:latin typeface="Arial Narrow"/>
              <a:cs typeface="Arial Narrow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166361" y="403916"/>
            <a:ext cx="8977639" cy="878415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68580" tIns="34290" rIns="68580" bIns="3429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Plan EEMP: </a:t>
            </a:r>
            <a:endParaRPr lang="en-US" altLang="en-US" sz="4000" b="1" dirty="0">
              <a:solidFill>
                <a:srgbClr val="0000BA"/>
              </a:solidFill>
              <a:latin typeface="Myriad Pro"/>
              <a:ea typeface="+mj-ea"/>
              <a:cs typeface="Myriad Pro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El </a:t>
            </a:r>
            <a:r>
              <a:rPr lang="en-US" altLang="en-US" sz="3600" b="1" dirty="0" err="1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vínculo</a:t>
            </a:r>
            <a:r>
              <a:rPr lang="en-US" altLang="en-US" sz="3600" b="1" dirty="0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 entre la </a:t>
            </a:r>
            <a:r>
              <a:rPr lang="en-US" altLang="en-US" sz="3600" b="1" dirty="0" err="1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política</a:t>
            </a:r>
            <a:r>
              <a:rPr lang="en-US" altLang="en-US" sz="3600" b="1" dirty="0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 y la </a:t>
            </a:r>
            <a:r>
              <a:rPr lang="en-US" altLang="en-US" sz="3600" b="1" dirty="0" err="1" smtClean="0">
                <a:solidFill>
                  <a:srgbClr val="0000BA"/>
                </a:solidFill>
                <a:latin typeface="Myriad Pro"/>
                <a:ea typeface="+mj-ea"/>
                <a:cs typeface="Myriad Pro"/>
              </a:rPr>
              <a:t>acción</a:t>
            </a:r>
            <a:endParaRPr lang="en-US" altLang="en-US" sz="3600" b="1" dirty="0">
              <a:solidFill>
                <a:srgbClr val="0000BA"/>
              </a:solidFill>
              <a:latin typeface="Myriad Pro"/>
              <a:ea typeface="+mj-ea"/>
              <a:cs typeface="Myriad Pro"/>
            </a:endParaRPr>
          </a:p>
        </p:txBody>
      </p:sp>
      <p:pic>
        <p:nvPicPr>
          <p:cNvPr id="15" name="Picture 14" descr="6.7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92" y="1631608"/>
            <a:ext cx="1875013" cy="1203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0869" y="1943697"/>
            <a:ext cx="50747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800" b="1" i="1" dirty="0" err="1">
                <a:latin typeface="Arial Narrow"/>
                <a:cs typeface="Arial Narrow"/>
              </a:rPr>
              <a:t>Ejemplo</a:t>
            </a:r>
            <a:endParaRPr lang="en-AU" altLang="en-US" sz="2800" b="1" i="1" dirty="0">
              <a:latin typeface="Arial Narrow"/>
              <a:cs typeface="Arial Narrow"/>
            </a:endParaRPr>
          </a:p>
          <a:p>
            <a:endParaRPr lang="en-AU" altLang="en-US" sz="1200" b="1" i="1" dirty="0" smtClean="0">
              <a:latin typeface="Arial Narrow"/>
              <a:cs typeface="Arial Narrow"/>
            </a:endParaRPr>
          </a:p>
          <a:p>
            <a:r>
              <a:rPr lang="en-AU" altLang="en-US" sz="2800" b="1" i="1" dirty="0" err="1" smtClean="0">
                <a:latin typeface="Arial Narrow"/>
                <a:cs typeface="Arial Narrow"/>
              </a:rPr>
              <a:t>Pesca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</a:t>
            </a:r>
            <a:r>
              <a:rPr lang="en-AU" altLang="en-US" sz="2800" b="1" i="1" dirty="0" err="1">
                <a:latin typeface="Arial Narrow"/>
                <a:cs typeface="Arial Narrow"/>
              </a:rPr>
              <a:t>manejada</a:t>
            </a:r>
            <a:r>
              <a:rPr lang="en-AU" altLang="en-US" sz="2800" b="1" i="1" dirty="0">
                <a:latin typeface="Arial Narrow"/>
                <a:cs typeface="Arial Narrow"/>
              </a:rPr>
              <a:t> de </a:t>
            </a:r>
            <a:r>
              <a:rPr lang="en-AU" altLang="en-US" sz="2800" b="1" i="1" dirty="0" err="1">
                <a:latin typeface="Arial Narrow"/>
                <a:cs typeface="Arial Narrow"/>
              </a:rPr>
              <a:t>manera</a:t>
            </a:r>
            <a:r>
              <a:rPr lang="en-AU" altLang="en-US" sz="2800" b="1" i="1" dirty="0">
                <a:latin typeface="Arial Narrow"/>
                <a:cs typeface="Arial Narrow"/>
              </a:rPr>
              <a:t> </a:t>
            </a:r>
            <a:r>
              <a:rPr lang="en-AU" altLang="en-US" sz="2800" b="1" i="1" dirty="0" err="1">
                <a:latin typeface="Arial Narrow"/>
                <a:cs typeface="Arial Narrow"/>
              </a:rPr>
              <a:t>sostenible</a:t>
            </a:r>
            <a:endParaRPr lang="en-AU" altLang="en-US" sz="2800" b="1" i="1" dirty="0"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5180" y="4082391"/>
            <a:ext cx="4007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altLang="en-US" sz="2800" b="1" i="1" dirty="0" err="1" smtClean="0">
                <a:latin typeface="Arial Narrow"/>
                <a:cs typeface="Arial Narrow"/>
              </a:rPr>
              <a:t>Limitar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el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esfuerzo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de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pesca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en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la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pesquería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de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arrastre</a:t>
            </a:r>
            <a:endParaRPr lang="en-AU" altLang="en-US" sz="2800" b="1" i="1" dirty="0"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1546" y="5517232"/>
            <a:ext cx="4273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altLang="en-US" sz="2800" b="1" i="1" dirty="0" err="1" smtClean="0">
                <a:latin typeface="Arial Narrow"/>
                <a:cs typeface="Arial Narrow"/>
              </a:rPr>
              <a:t>Controlar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el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número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de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barcos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/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artes</a:t>
            </a:r>
            <a:r>
              <a:rPr lang="en-AU" altLang="en-US" sz="2800" b="1" i="1" dirty="0" smtClean="0">
                <a:latin typeface="Arial Narrow"/>
                <a:cs typeface="Arial Narrow"/>
              </a:rPr>
              <a:t> de </a:t>
            </a:r>
            <a:r>
              <a:rPr lang="en-AU" altLang="en-US" sz="2800" b="1" i="1" dirty="0" err="1" smtClean="0">
                <a:latin typeface="Arial Narrow"/>
                <a:cs typeface="Arial Narrow"/>
              </a:rPr>
              <a:t>pesca</a:t>
            </a:r>
            <a:endParaRPr lang="en-AU" altLang="en-US" sz="2800" b="1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17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54710" y="188640"/>
            <a:ext cx="9145016" cy="97418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Los </a:t>
            </a:r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5 </a:t>
            </a:r>
            <a:r>
              <a:rPr lang="en-US" sz="48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pasos</a:t>
            </a: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 del </a:t>
            </a:r>
            <a:r>
              <a:rPr lang="en-US" sz="48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ciclo</a:t>
            </a:r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 EEMP</a:t>
            </a:r>
            <a:endParaRPr lang="en-US" sz="4800" b="1" dirty="0">
              <a:solidFill>
                <a:srgbClr val="0000BA"/>
              </a:solidFill>
              <a:latin typeface="Myriad Pro"/>
              <a:cs typeface="Myriad Pro"/>
            </a:endParaRPr>
          </a:p>
          <a:p>
            <a:pPr algn="l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026" name="Picture 2" descr="C:\Users\Mariana Flo\Dropbox\TNC\Para traducción\ciruclo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840760" cy="61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pict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4" y="1061789"/>
            <a:ext cx="26908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pi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788" y="5255475"/>
            <a:ext cx="37115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pi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55957"/>
            <a:ext cx="35242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882259" y="3086715"/>
            <a:ext cx="2386520" cy="8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Empoderamiento</a:t>
            </a:r>
            <a:endParaRPr lang="en-GB" sz="2000" b="1" dirty="0" smtClean="0">
              <a:solidFill>
                <a:srgbClr val="0000BA"/>
              </a:solidFill>
              <a:latin typeface="Myriad Pro"/>
              <a:cs typeface="Myriad Pro"/>
            </a:endParaRPr>
          </a:p>
          <a:p>
            <a:pPr defTabSz="762000">
              <a:spcBef>
                <a:spcPct val="50000"/>
              </a:spcBef>
            </a:pP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Concientización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882259" y="3905204"/>
            <a:ext cx="1592075" cy="6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Sentido</a:t>
            </a: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 de </a:t>
            </a: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pertenencia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211960" y="5613107"/>
            <a:ext cx="2965920" cy="3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Confianza</a:t>
            </a: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 del </a:t>
            </a: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grupo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pic>
        <p:nvPicPr>
          <p:cNvPr id="8202" name="Picture 12" descr="pict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402" y="2320518"/>
            <a:ext cx="223224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Callout 16"/>
          <p:cNvSpPr/>
          <p:nvPr/>
        </p:nvSpPr>
        <p:spPr>
          <a:xfrm>
            <a:off x="755577" y="191956"/>
            <a:ext cx="5279058" cy="2040372"/>
          </a:xfrm>
          <a:prstGeom prst="wedgeEllipseCallout">
            <a:avLst>
              <a:gd name="adj1" fmla="val -60878"/>
              <a:gd name="adj2" fmla="val 5408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Myriad Pro"/>
              </a:rPr>
              <a:t>La </a:t>
            </a:r>
            <a:r>
              <a:rPr lang="en-GB" sz="2800" b="1" dirty="0" smtClean="0">
                <a:solidFill>
                  <a:srgbClr val="7030A0"/>
                </a:solidFill>
                <a:latin typeface="Myriad Pro"/>
              </a:rPr>
              <a:t>PARTICIPACIÓN </a:t>
            </a:r>
            <a:r>
              <a:rPr lang="en-GB" sz="2800" b="1" dirty="0" smtClean="0">
                <a:solidFill>
                  <a:schemeClr val="tx1"/>
                </a:solidFill>
                <a:latin typeface="Myriad Pro"/>
              </a:rPr>
              <a:t>de las personas </a:t>
            </a:r>
            <a:r>
              <a:rPr lang="en-GB" sz="2800" b="1" dirty="0" err="1" smtClean="0">
                <a:solidFill>
                  <a:schemeClr val="tx1"/>
                </a:solidFill>
                <a:latin typeface="Myriad Pro"/>
              </a:rPr>
              <a:t>está</a:t>
            </a:r>
            <a:r>
              <a:rPr lang="en-GB" sz="2800" b="1" dirty="0" smtClean="0">
                <a:solidFill>
                  <a:schemeClr val="tx1"/>
                </a:solidFill>
                <a:latin typeface="Myriad Pro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Myriad Pro"/>
              </a:rPr>
              <a:t>en</a:t>
            </a:r>
            <a:r>
              <a:rPr lang="en-GB" sz="2800" b="1" dirty="0" smtClean="0">
                <a:solidFill>
                  <a:schemeClr val="tx1"/>
                </a:solidFill>
                <a:latin typeface="Myriad Pro"/>
              </a:rPr>
              <a:t> el </a:t>
            </a:r>
            <a:r>
              <a:rPr lang="en-GB" sz="2800" b="1" dirty="0" err="1" smtClean="0">
                <a:solidFill>
                  <a:schemeClr val="tx1"/>
                </a:solidFill>
                <a:latin typeface="Myriad Pro"/>
              </a:rPr>
              <a:t>centro</a:t>
            </a:r>
            <a:r>
              <a:rPr lang="en-GB" sz="2800" b="1" dirty="0" smtClean="0">
                <a:solidFill>
                  <a:schemeClr val="tx1"/>
                </a:solidFill>
                <a:latin typeface="Myriad Pro"/>
              </a:rPr>
              <a:t> del EEMP</a:t>
            </a:r>
            <a:endParaRPr lang="en-GB" sz="2800" b="1" dirty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 rot="10800000" flipV="1">
            <a:off x="0" y="4005847"/>
            <a:ext cx="3333506" cy="6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61" tIns="38078" rIns="76161" bIns="38078">
            <a:spAutoFit/>
          </a:bodyPr>
          <a:lstStyle/>
          <a:p>
            <a:pPr defTabSz="762000">
              <a:spcBef>
                <a:spcPct val="20000"/>
              </a:spcBef>
              <a:buClr>
                <a:schemeClr val="hlink"/>
              </a:buClr>
              <a:buSzPct val="60000"/>
              <a:buFont typeface="Myriad Pro" pitchFamily="34" charset="0"/>
              <a:buNone/>
            </a:pP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Acordar</a:t>
            </a: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problemas</a:t>
            </a: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 y </a:t>
            </a:r>
            <a:r>
              <a:rPr lang="en-GB" sz="2000" b="1" dirty="0" err="1" smtClean="0">
                <a:solidFill>
                  <a:srgbClr val="0000BA"/>
                </a:solidFill>
                <a:latin typeface="Myriad Pro"/>
                <a:cs typeface="Myriad Pro"/>
              </a:rPr>
              <a:t>soluciones</a:t>
            </a:r>
            <a:r>
              <a:rPr lang="en-GB" sz="2000" b="1" dirty="0" smtClean="0">
                <a:solidFill>
                  <a:srgbClr val="0000BA"/>
                </a:solidFill>
                <a:latin typeface="Myriad Pro"/>
                <a:cs typeface="Myriad Pro"/>
              </a:rPr>
              <a:t> </a:t>
            </a:r>
            <a:endParaRPr lang="en-GB" sz="2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973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346</Words>
  <Application>Microsoft Office PowerPoint</Application>
  <PresentationFormat>On-screen Show (4:3)</PresentationFormat>
  <Paragraphs>109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Acre-Bold</vt:lpstr>
      <vt:lpstr>Arial</vt:lpstr>
      <vt:lpstr>Arial Narrow</vt:lpstr>
      <vt:lpstr>Calibri</vt:lpstr>
      <vt:lpstr>Cordia New</vt:lpstr>
      <vt:lpstr>Myriad Pro</vt:lpstr>
      <vt:lpstr>Wingdings 3</vt:lpstr>
      <vt:lpstr>Office Theme</vt:lpstr>
      <vt:lpstr>PowerPoint Presentation</vt:lpstr>
      <vt:lpstr>"Desarrollo que satisfaga las necesidades del presente sin comprometer la capacidad de las generaciones futuras de satisfacer sus propias necesidades".  </vt:lpstr>
      <vt:lpstr>PowerPoint Presentation</vt:lpstr>
      <vt:lpstr>Bienestar ecológico</vt:lpstr>
      <vt:lpstr>“Una parte interesada es cualquier individuo, grupo u organización que tiene un interés,  que puede afectar, o ser afectado, positiva o negativamente por el proceso EEMP”  </vt:lpstr>
      <vt:lpstr>“Acuerdos de asociación entre las principales partes interesadas y el gobierno para compartir la responsabilidad y la autoridad para el manejo de las pesquerías y recursos costeros, con diversos grados de poder compartido”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A3 Visuals Gallery to print</dc:title>
  <dc:creator>Owner</dc:creator>
  <cp:lastModifiedBy>Derek Staples</cp:lastModifiedBy>
  <cp:revision>91</cp:revision>
  <cp:lastPrinted>2017-03-13T08:51:52Z</cp:lastPrinted>
  <dcterms:created xsi:type="dcterms:W3CDTF">2013-01-27T05:10:33Z</dcterms:created>
  <dcterms:modified xsi:type="dcterms:W3CDTF">2017-05-27T06:17:52Z</dcterms:modified>
</cp:coreProperties>
</file>